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72" r:id="rId3"/>
    <p:sldId id="273" r:id="rId4"/>
    <p:sldId id="274" r:id="rId5"/>
    <p:sldId id="275" r:id="rId6"/>
    <p:sldId id="276" r:id="rId7"/>
    <p:sldId id="257" r:id="rId8"/>
    <p:sldId id="260" r:id="rId9"/>
    <p:sldId id="271" r:id="rId10"/>
    <p:sldId id="263" r:id="rId11"/>
    <p:sldId id="258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D63"/>
    <a:srgbClr val="544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2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CE4E8-939C-4D54-9EFA-0A4C038E842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B4195-0E2A-4EB3-9CC0-0FFAF01B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1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F9E6A-835E-45FC-8427-95F00F82782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8162" y="2594923"/>
            <a:ext cx="6771503" cy="147045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98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7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7817" y="278627"/>
            <a:ext cx="205662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9558" y="278626"/>
            <a:ext cx="598839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16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abricColour3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10000"/>
          </a:blip>
          <a:srcRect l="22667" r="6667"/>
          <a:stretch>
            <a:fillRect/>
          </a:stretch>
        </p:blipFill>
        <p:spPr>
          <a:xfrm>
            <a:off x="5105400" y="-8280"/>
            <a:ext cx="4044960" cy="6868800"/>
          </a:xfrm>
          <a:prstGeom prst="rect">
            <a:avLst/>
          </a:prstGeom>
        </p:spPr>
      </p:pic>
      <p:pic>
        <p:nvPicPr>
          <p:cNvPr id="8" name="Рисунок 7" descr="FabricColour3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10000"/>
          </a:blip>
          <a:stretch>
            <a:fillRect/>
          </a:stretch>
        </p:blipFill>
        <p:spPr>
          <a:xfrm>
            <a:off x="0" y="0"/>
            <a:ext cx="5715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609600" y="502920"/>
            <a:ext cx="7848600" cy="5852160"/>
          </a:xfrm>
          <a:prstGeom prst="rect">
            <a:avLst/>
          </a:prstGeom>
          <a:solidFill>
            <a:schemeClr val="bg1"/>
          </a:solidFill>
          <a:ln w="76200" cmpd="thickThin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grasshopper-clipart-face-19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021" y="3520440"/>
            <a:ext cx="1417675" cy="2926081"/>
          </a:xfrm>
          <a:prstGeom prst="rect">
            <a:avLst/>
          </a:prstGeom>
        </p:spPr>
      </p:pic>
      <p:sp>
        <p:nvSpPr>
          <p:cNvPr id="12" name="Рамка 11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669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6645187"/>
            <a:ext cx="5180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rgbClr val="678034"/>
                </a:solidFill>
              </a:rPr>
              <a:t>©Ч.С.А.</a:t>
            </a:r>
          </a:p>
        </p:txBody>
      </p:sp>
    </p:spTree>
    <p:extLst>
      <p:ext uri="{BB962C8B-B14F-4D97-AF65-F5344CB8AC3E}">
        <p14:creationId xmlns:p14="http://schemas.microsoft.com/office/powerpoint/2010/main" val="398373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3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692" y="2903838"/>
            <a:ext cx="7793896" cy="16586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6692" y="4589465"/>
            <a:ext cx="7793896" cy="11687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330" y="1585302"/>
            <a:ext cx="4026529" cy="45916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585302"/>
            <a:ext cx="4050180" cy="45916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3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42" y="234778"/>
            <a:ext cx="8241957" cy="11801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444842" y="1581665"/>
            <a:ext cx="4053340" cy="92341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4843" y="2505075"/>
            <a:ext cx="4053339" cy="36845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581665"/>
            <a:ext cx="4057649" cy="92341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4057649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5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6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69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14" y="321273"/>
            <a:ext cx="29982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3458" y="321273"/>
            <a:ext cx="5128055" cy="57953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1914" y="1921473"/>
            <a:ext cx="2998249" cy="419512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5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659" y="593124"/>
            <a:ext cx="5535827" cy="80319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74376" y="1581664"/>
            <a:ext cx="5516110" cy="458435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49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616" y="741404"/>
            <a:ext cx="7826714" cy="6645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2616" y="1606379"/>
            <a:ext cx="782338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2616" y="6356351"/>
            <a:ext cx="1833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218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45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544A05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544A05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544A05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544A05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544A05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544A05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yceum-25@yandex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707" y="1459933"/>
            <a:ext cx="7125109" cy="34794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Дорожная карта для родителей (законных представителей) по подаче документов  </a:t>
            </a:r>
            <a:br>
              <a:rPr lang="ru-RU" b="1" dirty="0"/>
            </a:br>
            <a:r>
              <a:rPr lang="ru-RU" b="1" dirty="0"/>
              <a:t>в ОУ в 2026 году 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8969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491" y="349518"/>
            <a:ext cx="8479766" cy="664509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приемной комиссии: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293" y="857250"/>
            <a:ext cx="8303385" cy="58946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июня – 24 июня 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документов для обучающихся успешно сдавших промежуточную аттестацию (7-классники, поступающие в 8 класс,8-классники, поступающие в 9 класс);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25 июня по 26 июня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проведение экспертизы предоставленных документов;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27 июня по 29 июня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определение рейтинга образовательных достижений обучающихся;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июня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работа приемной комиссии по зачислению учащихся, ознакомление  учащихся, родителей (законных представителей) с результатами работы приемной комиссии, приказом о зачислении учащихся.</a:t>
            </a:r>
          </a:p>
          <a:p>
            <a:pPr marL="0" indent="0" algn="ctr">
              <a:buNone/>
            </a:pP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период: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июля – 29 августа   - прием документов при наличии свободных мест (с учетом проходного балла).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оценки образовательных достижений обучающегося (заполняемая приемной комиссией) для оценки  рейтинга обучающегося, претендующего на обучение по программам основного общего образования в 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437" y="1534885"/>
            <a:ext cx="7823384" cy="223502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500750"/>
              </p:ext>
            </p:extLst>
          </p:nvPr>
        </p:nvGraphicFramePr>
        <p:xfrm>
          <a:off x="881742" y="1397000"/>
          <a:ext cx="7813222" cy="535722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50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критерия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903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деятельность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отметка за предыдущий 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 предмету, изучение которого планируется продолжить на углубленном уровне______________________________________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724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годовых отметок за предыдущий  класс: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Внеурочная деятельность (портфолио) 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(за 6,7 классы - для поступающих в 8 класс;  за 7, 8 классы – для поступающих в 9 класс)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предметных олимпиад (очных):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-муниципального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-регионального уровня (3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-всероссийского и международного уровня (4 балла за факт)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научно-практических конференций (очных):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-муниципального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-регионального уровня (3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-всероссийского и международного уровня (4 балла за факт)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участия в учебных конкурсах: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муниципального уровня (1 балл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регионального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всероссийского и международного уровня (3 балла за факт)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82517" y="643652"/>
            <a:ext cx="6253796" cy="648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образовательного учреждения</a:t>
            </a:r>
            <a:endParaRPr lang="en-US" sz="2800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0" y="1600201"/>
            <a:ext cx="8904850" cy="3791744"/>
          </a:xfrm>
          <a:prstGeom prst="roundRect">
            <a:avLst>
              <a:gd name="adj" fmla="val 43751"/>
            </a:avLst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1" name="Oval 3"/>
          <p:cNvSpPr>
            <a:spLocks noChangeArrowheads="1"/>
          </p:cNvSpPr>
          <p:nvPr/>
        </p:nvSpPr>
        <p:spPr bwMode="auto">
          <a:xfrm>
            <a:off x="567397" y="2374429"/>
            <a:ext cx="2081323" cy="8636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/>
              <a:t>Дополнительное </a:t>
            </a:r>
          </a:p>
          <a:p>
            <a:pPr algn="ctr"/>
            <a:r>
              <a:rPr lang="ru-RU" sz="1300" b="1" dirty="0"/>
              <a:t>образование</a:t>
            </a:r>
            <a:endParaRPr lang="ru-RU" sz="1300" b="1" dirty="0">
              <a:solidFill>
                <a:schemeClr val="bg1"/>
              </a:solidFill>
            </a:endParaRPr>
          </a:p>
        </p:txBody>
      </p:sp>
      <p:sp>
        <p:nvSpPr>
          <p:cNvPr id="32" name="Oval 4"/>
          <p:cNvSpPr>
            <a:spLocks noChangeArrowheads="1"/>
          </p:cNvSpPr>
          <p:nvPr/>
        </p:nvSpPr>
        <p:spPr bwMode="auto">
          <a:xfrm>
            <a:off x="2929598" y="2222028"/>
            <a:ext cx="2816225" cy="1008062"/>
          </a:xfrm>
          <a:prstGeom prst="flowChartTerminator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Многопрофильное образовательное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учреждение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инженерно-технической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направленности</a:t>
            </a:r>
          </a:p>
        </p:txBody>
      </p:sp>
      <p:sp>
        <p:nvSpPr>
          <p:cNvPr id="33" name="Oval 5"/>
          <p:cNvSpPr>
            <a:spLocks noChangeArrowheads="1"/>
          </p:cNvSpPr>
          <p:nvPr/>
        </p:nvSpPr>
        <p:spPr bwMode="auto">
          <a:xfrm>
            <a:off x="6053798" y="2353262"/>
            <a:ext cx="2251295" cy="79216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>
                <a:latin typeface="Arial" pitchFamily="34" charset="0"/>
                <a:cs typeface="Arial" pitchFamily="34" charset="0"/>
              </a:rPr>
              <a:t>Дистанционное </a:t>
            </a:r>
          </a:p>
          <a:p>
            <a:pPr algn="ctr"/>
            <a:r>
              <a:rPr lang="ru-RU" sz="1300" b="1" dirty="0">
                <a:latin typeface="Arial" pitchFamily="34" charset="0"/>
                <a:cs typeface="Arial" pitchFamily="34" charset="0"/>
              </a:rPr>
              <a:t>обучение</a:t>
            </a: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1481796" y="3517429"/>
            <a:ext cx="1066800" cy="134414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Курсы</a:t>
            </a:r>
          </a:p>
          <a:p>
            <a:pPr algn="ctr"/>
            <a:r>
              <a:rPr lang="ru-RU" sz="1100" dirty="0"/>
              <a:t>Кружки</a:t>
            </a:r>
          </a:p>
          <a:p>
            <a:pPr algn="ctr"/>
            <a:r>
              <a:rPr lang="ru-RU" sz="1100" dirty="0"/>
              <a:t>Секции </a:t>
            </a:r>
            <a:endParaRPr lang="ru-RU" sz="1200" dirty="0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2624798" y="3441228"/>
            <a:ext cx="1081087" cy="154225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Профильное</a:t>
            </a:r>
          </a:p>
          <a:p>
            <a:pPr algn="ctr"/>
            <a:r>
              <a:rPr lang="ru-RU" sz="1100" dirty="0"/>
              <a:t>изучение</a:t>
            </a:r>
          </a:p>
          <a:p>
            <a:pPr algn="ctr"/>
            <a:r>
              <a:rPr lang="ru-RU" sz="1100" dirty="0"/>
              <a:t>предметов</a:t>
            </a:r>
          </a:p>
          <a:p>
            <a:pPr algn="ctr"/>
            <a:r>
              <a:rPr lang="ru-RU" sz="1100" dirty="0"/>
              <a:t>инженерно-</a:t>
            </a:r>
          </a:p>
          <a:p>
            <a:pPr algn="ctr"/>
            <a:r>
              <a:rPr lang="ru-RU" sz="1100" dirty="0"/>
              <a:t>технической</a:t>
            </a:r>
          </a:p>
          <a:p>
            <a:pPr algn="ctr"/>
            <a:r>
              <a:rPr lang="ru-RU" sz="1100" dirty="0"/>
              <a:t>направлен-</a:t>
            </a:r>
          </a:p>
          <a:p>
            <a:pPr algn="ctr"/>
            <a:r>
              <a:rPr lang="ru-RU" sz="1100" dirty="0" err="1"/>
              <a:t>ности</a:t>
            </a:r>
            <a:endParaRPr lang="ru-RU" sz="1100" dirty="0"/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3843998" y="4279428"/>
            <a:ext cx="1471833" cy="95288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Научно-</a:t>
            </a:r>
          </a:p>
          <a:p>
            <a:pPr algn="ctr"/>
            <a:r>
              <a:rPr lang="ru-RU" sz="1100" dirty="0"/>
              <a:t>исследовательская</a:t>
            </a:r>
          </a:p>
          <a:p>
            <a:pPr algn="ctr"/>
            <a:r>
              <a:rPr lang="ru-RU" sz="1100" dirty="0"/>
              <a:t>проектная </a:t>
            </a:r>
          </a:p>
          <a:p>
            <a:pPr algn="ctr"/>
            <a:r>
              <a:rPr lang="ru-RU" sz="1100" dirty="0"/>
              <a:t>деятельность </a:t>
            </a:r>
          </a:p>
          <a:p>
            <a:pPr algn="ctr"/>
            <a:r>
              <a:rPr lang="ru-RU" sz="1100" dirty="0"/>
              <a:t> обучающихся </a:t>
            </a: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367996" y="3517428"/>
            <a:ext cx="1079500" cy="154225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 Внеурочная</a:t>
            </a:r>
          </a:p>
          <a:p>
            <a:pPr algn="ctr"/>
            <a:r>
              <a:rPr lang="ru-RU" sz="1100" dirty="0"/>
              <a:t> деятельность,</a:t>
            </a:r>
          </a:p>
          <a:p>
            <a:pPr algn="ctr"/>
            <a:r>
              <a:rPr lang="ru-RU" sz="1100" dirty="0"/>
              <a:t>элективные</a:t>
            </a:r>
          </a:p>
          <a:p>
            <a:pPr algn="ctr"/>
            <a:r>
              <a:rPr lang="ru-RU" sz="1100" dirty="0"/>
              <a:t>курсы,  </a:t>
            </a:r>
          </a:p>
          <a:p>
            <a:pPr algn="ctr"/>
            <a:r>
              <a:rPr lang="ru-RU" sz="1100" dirty="0"/>
              <a:t>консультации</a:t>
            </a:r>
          </a:p>
        </p:txBody>
      </p:sp>
      <p:sp>
        <p:nvSpPr>
          <p:cNvPr id="38" name="Rectangle 11"/>
          <p:cNvSpPr>
            <a:spLocks noChangeArrowheads="1"/>
          </p:cNvSpPr>
          <p:nvPr/>
        </p:nvSpPr>
        <p:spPr bwMode="auto">
          <a:xfrm>
            <a:off x="6587198" y="3517428"/>
            <a:ext cx="1109171" cy="12954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Дистанционная</a:t>
            </a:r>
          </a:p>
          <a:p>
            <a:pPr algn="ctr"/>
            <a:r>
              <a:rPr lang="ru-RU" sz="1100" dirty="0"/>
              <a:t>форма </a:t>
            </a:r>
          </a:p>
          <a:p>
            <a:pPr algn="ctr"/>
            <a:r>
              <a:rPr lang="ru-RU" sz="1100" dirty="0"/>
              <a:t>(по заявлениям )</a:t>
            </a:r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3456794" y="5727228"/>
            <a:ext cx="20574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Вузы-партнеры</a:t>
            </a: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>
            <a:off x="1938996" y="321262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1" name="Line 18"/>
          <p:cNvSpPr>
            <a:spLocks noChangeShapeType="1"/>
          </p:cNvSpPr>
          <p:nvPr/>
        </p:nvSpPr>
        <p:spPr bwMode="auto">
          <a:xfrm flipH="1">
            <a:off x="3155242" y="3212628"/>
            <a:ext cx="307754" cy="2560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>
            <a:off x="4523667" y="3251200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5291796" y="3212628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>
            <a:off x="7196796" y="3136428"/>
            <a:ext cx="0" cy="3947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5" name="Line 22"/>
          <p:cNvSpPr>
            <a:spLocks noChangeShapeType="1"/>
          </p:cNvSpPr>
          <p:nvPr/>
        </p:nvSpPr>
        <p:spPr bwMode="auto">
          <a:xfrm flipH="1">
            <a:off x="2624796" y="275542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Line 23"/>
          <p:cNvSpPr>
            <a:spLocks noChangeShapeType="1"/>
          </p:cNvSpPr>
          <p:nvPr/>
        </p:nvSpPr>
        <p:spPr bwMode="auto">
          <a:xfrm>
            <a:off x="5748996" y="275542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7" name="Line 24"/>
          <p:cNvSpPr>
            <a:spLocks noChangeShapeType="1"/>
          </p:cNvSpPr>
          <p:nvPr/>
        </p:nvSpPr>
        <p:spPr bwMode="auto">
          <a:xfrm flipH="1">
            <a:off x="3005796" y="5346228"/>
            <a:ext cx="5334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8" name="Line 25"/>
          <p:cNvSpPr>
            <a:spLocks noChangeShapeType="1"/>
          </p:cNvSpPr>
          <p:nvPr/>
        </p:nvSpPr>
        <p:spPr bwMode="auto">
          <a:xfrm>
            <a:off x="4523667" y="3900489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9" name="Rectangle 29"/>
          <p:cNvSpPr>
            <a:spLocks noChangeArrowheads="1"/>
          </p:cNvSpPr>
          <p:nvPr/>
        </p:nvSpPr>
        <p:spPr bwMode="auto">
          <a:xfrm>
            <a:off x="3947406" y="3468689"/>
            <a:ext cx="1223963" cy="4333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>
                <a:solidFill>
                  <a:schemeClr val="bg1"/>
                </a:solidFill>
              </a:rPr>
              <a:t>Лаборатории,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ТЕХНОПАРК</a:t>
            </a:r>
          </a:p>
        </p:txBody>
      </p:sp>
      <p:sp>
        <p:nvSpPr>
          <p:cNvPr id="50" name="TextBox 1"/>
          <p:cNvSpPr txBox="1"/>
          <p:nvPr/>
        </p:nvSpPr>
        <p:spPr>
          <a:xfrm>
            <a:off x="1828801" y="1460719"/>
            <a:ext cx="5687133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«Белгородский инженерный юношеский</a:t>
            </a:r>
            <a:b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лицей-интернат»</a:t>
            </a:r>
          </a:p>
        </p:txBody>
      </p:sp>
      <p:sp>
        <p:nvSpPr>
          <p:cNvPr id="51" name="Rectangle 7"/>
          <p:cNvSpPr>
            <a:spLocks noChangeArrowheads="1"/>
          </p:cNvSpPr>
          <p:nvPr/>
        </p:nvSpPr>
        <p:spPr bwMode="auto">
          <a:xfrm>
            <a:off x="262596" y="3288828"/>
            <a:ext cx="1143000" cy="9906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Программа </a:t>
            </a:r>
          </a:p>
          <a:p>
            <a:pPr algn="ctr"/>
            <a:r>
              <a:rPr lang="ru-RU" sz="1100" dirty="0"/>
              <a:t>Воспитания и </a:t>
            </a:r>
          </a:p>
          <a:p>
            <a:pPr algn="ctr"/>
            <a:r>
              <a:rPr lang="ru-RU" sz="1100" dirty="0"/>
              <a:t>социализации</a:t>
            </a:r>
          </a:p>
        </p:txBody>
      </p:sp>
      <p:sp>
        <p:nvSpPr>
          <p:cNvPr id="52" name="Rectangle 7"/>
          <p:cNvSpPr>
            <a:spLocks noChangeArrowheads="1"/>
          </p:cNvSpPr>
          <p:nvPr/>
        </p:nvSpPr>
        <p:spPr bwMode="auto">
          <a:xfrm>
            <a:off x="7806396" y="3288828"/>
            <a:ext cx="1066800" cy="11430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dirty="0"/>
              <a:t>Центр</a:t>
            </a:r>
          </a:p>
          <a:p>
            <a:pPr algn="ctr"/>
            <a:r>
              <a:rPr lang="ru-RU" sz="1050" dirty="0"/>
              <a:t> дистанционного</a:t>
            </a:r>
          </a:p>
          <a:p>
            <a:pPr algn="ctr"/>
            <a:r>
              <a:rPr lang="ru-RU" sz="1050" dirty="0"/>
              <a:t> образования</a:t>
            </a:r>
          </a:p>
          <a:p>
            <a:pPr algn="ctr"/>
            <a:r>
              <a:rPr lang="ru-RU" sz="1050" dirty="0"/>
              <a:t> детей –</a:t>
            </a:r>
          </a:p>
          <a:p>
            <a:pPr algn="ctr"/>
            <a:r>
              <a:rPr lang="ru-RU" sz="1050" dirty="0"/>
              <a:t>инвалидов</a:t>
            </a:r>
          </a:p>
        </p:txBody>
      </p:sp>
      <p:sp>
        <p:nvSpPr>
          <p:cNvPr id="53" name="Line 21"/>
          <p:cNvSpPr>
            <a:spLocks noChangeShapeType="1"/>
          </p:cNvSpPr>
          <p:nvPr/>
        </p:nvSpPr>
        <p:spPr bwMode="auto">
          <a:xfrm>
            <a:off x="7425396" y="3136428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4" name="Rectangle 13"/>
          <p:cNvSpPr>
            <a:spLocks noChangeArrowheads="1"/>
          </p:cNvSpPr>
          <p:nvPr/>
        </p:nvSpPr>
        <p:spPr bwMode="auto">
          <a:xfrm>
            <a:off x="5715000" y="5791200"/>
            <a:ext cx="34290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Российская научно-социальная программа 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для  молодежи и школьников 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«Шаг в будущее»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>
            <a:off x="5672796" y="5346228"/>
            <a:ext cx="45720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7" name="Line 24"/>
          <p:cNvSpPr>
            <a:spLocks noChangeShapeType="1"/>
          </p:cNvSpPr>
          <p:nvPr/>
        </p:nvSpPr>
        <p:spPr bwMode="auto">
          <a:xfrm>
            <a:off x="4485494" y="527002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8" name="Rectangle 13"/>
          <p:cNvSpPr>
            <a:spLocks noChangeArrowheads="1"/>
          </p:cNvSpPr>
          <p:nvPr/>
        </p:nvSpPr>
        <p:spPr bwMode="auto">
          <a:xfrm>
            <a:off x="0" y="5791200"/>
            <a:ext cx="32004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 Российская образовательная программа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Школьная лига «РОСНАНО»</a:t>
            </a:r>
          </a:p>
        </p:txBody>
      </p:sp>
      <p:pic>
        <p:nvPicPr>
          <p:cNvPr id="59" name="Picture 2" descr="Эмблема"/>
          <p:cNvPicPr>
            <a:picLocks noChangeAspect="1" noChangeArrowheads="1"/>
          </p:cNvPicPr>
          <p:nvPr/>
        </p:nvPicPr>
        <p:blipFill>
          <a:blip r:embed="rId3" cstate="print"/>
          <a:srcRect t="7278" b="13354"/>
          <a:stretch>
            <a:fillRect/>
          </a:stretch>
        </p:blipFill>
        <p:spPr bwMode="auto">
          <a:xfrm>
            <a:off x="0" y="1"/>
            <a:ext cx="1752600" cy="96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Скругленный прямоугольник 55"/>
          <p:cNvSpPr/>
          <p:nvPr/>
        </p:nvSpPr>
        <p:spPr>
          <a:xfrm>
            <a:off x="1295400" y="152400"/>
            <a:ext cx="76962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Государственное бюджетное</a:t>
            </a:r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общеобразовательное учреждение </a:t>
            </a:r>
          </a:p>
          <a:p>
            <a:pPr lvl="0" algn="ctr"/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школа-интернат «Белгородский инженерный юношеский лицей – интернат»</a:t>
            </a:r>
            <a:endParaRPr lang="en-US" sz="1400" b="1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0" y="594360"/>
            <a:ext cx="2057400" cy="56673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32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ООО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8а класс – углубленное изучение «математики»;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8б класс – углубленное изучение «химии», «биологии»;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9а класс – углубленное изучение «математики»;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9б класс – углубленное изучение «химии», «биологии»;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81275" y="2182396"/>
            <a:ext cx="4572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СОО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«физики», «математики», «информатики»;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«информатики», «математики», «физики»;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«математики», «обществознания»;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 углубленное изучение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ин.языка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(англ.)», «обществознания»;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биологии»,«химии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«математики», «биологии», «химии».</a:t>
            </a:r>
          </a:p>
          <a:p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715000" y="805814"/>
            <a:ext cx="762000" cy="2743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2286000" y="805814"/>
            <a:ext cx="838200" cy="2743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810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19491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(официальный сайт учреждения)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050489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Устав учреждения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1428823"/>
            <a:ext cx="7696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Локальные акты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Правила внутреннего распорядка для обучающихся Учреждения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возникновения, приостановления и прекращения отношений между Учреждением и обучающимися и (или) родителями (законными представителями) несовершеннолетних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и основаниях перевода, отчисления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школьной форме и внешнем виде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интернате (общежитии) Учреждения;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 об организации контрольно-пропускного режима;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формах получения образования и формах обучения;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дистанционного обучения в условиях новой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внеурочной деятельности обучающихся в ГБОУ «Белгородский инженерный юношеский лицей-интернат»;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самоподготовки в ГБОУ «Белгородский инженерный юношеский лицей-интернат».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0" y="233172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90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41148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защищенность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0" y="1234440"/>
            <a:ext cx="6248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Скуд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-система,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металлодетектор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входе (вход по пропускам для сотрудников и обучающихся).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 родителей (законных представителей) по согласованию с классным руководителем (воспитателем).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обучающихся в трех корпусах (в закрепленных кабинетах).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1-4 этажах;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Оклейка окон бронированной пленкой.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убежища на 339 человек (оборудованы санузел, вентиляция; запасы воды,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медикаметов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инвентарь - бочка для отходов, лопаты, багры, ломы; окна заложены мешками с песком).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общежитии – наличие «слепых зон», при ЧС переход в убежище.</a:t>
            </a:r>
          </a:p>
        </p:txBody>
      </p:sp>
    </p:spTree>
    <p:extLst>
      <p:ext uri="{BB962C8B-B14F-4D97-AF65-F5344CB8AC3E}">
        <p14:creationId xmlns:p14="http://schemas.microsoft.com/office/powerpoint/2010/main" val="281757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48614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обучения в 2026/2027 учебном году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868680"/>
            <a:ext cx="7315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Обучение в 1 смену по утвержденному учебному расписанию.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Занятия с 08.30 до 15.00 (15.45).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проживающих в общежитии – самоподготовка (16.00-19.00 (19.40).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Форма обучения ОЧН0-дистанционная (ОЧНО- с понедельника по пятницу; ДИСТАНЦИОННО – суббота).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Продолжительность урока – 40 минут.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 классами будут закреплены учебные кабинеты, расположенные на 1-4 этажах учебного корпуса.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Контроль: 1 половина дня – классный руководитель, дежурный администратор; вторая половина дня – воспитатель, дежурный администратор.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4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План предварительного комплектования на 2026/2027 учебный год (8-9 классы)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616" y="1655364"/>
            <a:ext cx="7823384" cy="4572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число обучающихся по услуге «Реализация основных общеобразовательных программ основного общего образования» на плановый период – 110 человек.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837916"/>
              </p:ext>
            </p:extLst>
          </p:nvPr>
        </p:nvGraphicFramePr>
        <p:xfrm>
          <a:off x="930728" y="2613479"/>
          <a:ext cx="7609115" cy="33705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36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подготовки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lang="ru-RU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 обучающихся  прогнозируемое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зачисленных в ОУ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свободных мест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математики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625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химии</a:t>
                      </a:r>
                    </a:p>
                    <a:p>
                      <a:pPr algn="l"/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математики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химии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действий: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907" y="1347107"/>
            <a:ext cx="8088171" cy="48476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документы, необходимые для участия в конкурсе: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из ОУ, где обучался ребенок, с годовыми оценками за предыдущий учебный год с печатью ОУ и подписью руководителя ОУ;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«Портфолио» ребенка за 2 предыдущих учебных года (оригиналы грамот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муниципального, регионального, всероссийского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мероприятий, входящих в Перечень региональный и Перечень Федеральный  только по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будут изучаться на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уровне);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ребенка ( при отсутствии - свидетельство о рождении ребенка и справку о регистрации ребенка на территории Белгородской области)*;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родителя (для законного представителя - нотариально заверенные документы установленного образца)*.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два документа необходимы для написания заявления об участии в конкурсе.</a:t>
            </a:r>
          </a:p>
          <a:p>
            <a:pPr algn="just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766" y="684254"/>
            <a:ext cx="7826714" cy="664509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действий: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907" y="1347107"/>
            <a:ext cx="8088171" cy="48476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300" dirty="0"/>
              <a:t>2.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дни работы приемной комиссии прибыть в ГБОУ «Белгородский инженерный юношеский лицей-интернат».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Написать заявление 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участии ребенка в конкурсе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вакантные места.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Получить от технического секретаря документ, подтверждающий факт подачи заявления (его регистрационный номер), содержащий перечень предоставленных копий документов,   дату ознакомления с результатами индивидуального отбора, контактные телефоны Учреждения.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день ознакомления с результатами работы приемной комиссии по зачислению в образовательное учреждение позвонить на указанный в регистрационном талоне номер или дождаться звонка технического секретаря приемной комиссии.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 день проведения общего собрания с родителями (законными представителями) прибыть в ОУ для написания заявления о зачислении ребенка в ОУ для обучения по основным образовательным программам уровня основного общего образования.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(Собранный пакет документов можно направить по электронной почте: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lyceum-25@yandex.ru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указав в теме  письма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«Документы в приемную комиссию»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464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d36b25bc5ffc3b60d0ff5962aed2bdeef05b61"/>
</p:tagLst>
</file>

<file path=ppt/theme/theme1.xml><?xml version="1.0" encoding="utf-8"?>
<a:theme xmlns:a="http://schemas.openxmlformats.org/drawingml/2006/main" name="Треугольники оливкового цвета 130301003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еугольники оливкового цвета 1303010035" id="{9E5A11E6-9EFB-4886-947D-A3C1081A8536}" vid="{EC2367E8-CC56-469A-B897-30F0E80C73B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Треугольники оливкового цвета 1303010035</Template>
  <TotalTime>1092</TotalTime>
  <Words>1253</Words>
  <Application>Microsoft Office PowerPoint</Application>
  <PresentationFormat>Экран (4:3)</PresentationFormat>
  <Paragraphs>174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Andale Sans UI</vt:lpstr>
      <vt:lpstr>Arial</vt:lpstr>
      <vt:lpstr>Calibri</vt:lpstr>
      <vt:lpstr>Calibri Light</vt:lpstr>
      <vt:lpstr>Times New Roman</vt:lpstr>
      <vt:lpstr>Треугольники оливкового цвета 1303010035</vt:lpstr>
      <vt:lpstr>Дорожная карта для родителей (законных представителей) по подаче документов   в ОУ в 2026 году  </vt:lpstr>
      <vt:lpstr>Презентация PowerPoint</vt:lpstr>
      <vt:lpstr>Структура:</vt:lpstr>
      <vt:lpstr>Презентация PowerPoint</vt:lpstr>
      <vt:lpstr>Презентация PowerPoint</vt:lpstr>
      <vt:lpstr>Презентация PowerPoint</vt:lpstr>
      <vt:lpstr>План предварительного комплектования на 2026/2027 учебный год (8-9 классы)</vt:lpstr>
      <vt:lpstr> Алгоритм действий:</vt:lpstr>
      <vt:lpstr> Алгоритм действий:</vt:lpstr>
      <vt:lpstr>График работы приемной комиссии:</vt:lpstr>
      <vt:lpstr>Карта оценки образовательных достижений обучающегося (заполняемая приемной комиссией) для оценки  рейтинга обучающегося, претендующего на обучение по программам основного общего образования в ОУ: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приема в ОО</dc:title>
  <dc:creator>Kristalova</dc:creator>
  <cp:lastModifiedBy>User 1 (108)</cp:lastModifiedBy>
  <cp:revision>69</cp:revision>
  <dcterms:created xsi:type="dcterms:W3CDTF">2014-08-28T11:02:36Z</dcterms:created>
  <dcterms:modified xsi:type="dcterms:W3CDTF">2026-05-04T09:24:53Z</dcterms:modified>
</cp:coreProperties>
</file>